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3476" r:id="rId6"/>
    <p:sldId id="261" r:id="rId7"/>
    <p:sldId id="262" r:id="rId8"/>
    <p:sldId id="265" r:id="rId9"/>
    <p:sldId id="267" r:id="rId10"/>
    <p:sldId id="288" r:id="rId11"/>
    <p:sldId id="305" r:id="rId12"/>
    <p:sldId id="306" r:id="rId13"/>
    <p:sldId id="270" r:id="rId14"/>
    <p:sldId id="281" r:id="rId15"/>
    <p:sldId id="282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Fira Sans" panose="020B0503050000020004" pitchFamily="34" charset="0"/>
      <p:regular r:id="rId22"/>
      <p:bold r:id="rId23"/>
      <p:italic r:id="rId24"/>
      <p:boldItalic r:id="rId25"/>
    </p:embeddedFont>
    <p:embeddedFont>
      <p:font typeface="Open Sans" panose="020B0606030504020204" pitchFamily="34" charset="0"/>
      <p:regular r:id="rId26"/>
      <p:bold r:id="rId27"/>
      <p:italic r:id="rId28"/>
      <p:boldItalic r:id="rId29"/>
    </p:embeddedFont>
    <p:embeddedFont>
      <p:font typeface="Roboto" panose="02000000000000000000" pitchFamily="2" charset="0"/>
      <p:regular r:id="rId30"/>
      <p:bold r:id="rId31"/>
      <p:italic r:id="rId32"/>
      <p:boldItalic r:id="rId33"/>
    </p:embeddedFont>
    <p:embeddedFont>
      <p:font typeface="Ubuntu" panose="020B0504030602030204" pitchFamily="3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1" roundtripDataSignature="AMtx7mgOzTwDaEtbE9+qyi1CVG61wxSW7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629" autoAdjust="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9" name="Google Shape;28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871075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9" name="Google Shape;28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345560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9" name="Google Shape;28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58016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8" name="Google Shape;31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14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2" name="Google Shape;472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73" name="Google Shape;473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1" name="Google Shape;481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82" name="Google Shape;482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2" name="Google Shape;18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9" name="Google Shape;18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90" name="Google Shape;19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0" name="Google Shape;20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9" name="Google Shape;20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1" name="Google Shape;22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2" name="Google Shape;27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9" name="Google Shape;28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3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38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38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38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3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39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39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0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Arial"/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40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4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4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41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2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3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3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41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43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41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43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41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43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43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43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43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43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4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4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44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44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45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450"/>
                </a:srgbClr>
              </a:gs>
              <a:gs pos="49000">
                <a:srgbClr val="262E78">
                  <a:alpha val="60392"/>
                </a:srgbClr>
              </a:gs>
              <a:gs pos="100000">
                <a:srgbClr val="00756F">
                  <a:alpha val="5647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45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411"/>
                </a:srgbClr>
              </a:gs>
              <a:gs pos="100000">
                <a:srgbClr val="01C3BA">
                  <a:alpha val="4549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45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45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45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45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45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45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45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46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450"/>
                </a:srgbClr>
              </a:gs>
              <a:gs pos="49000">
                <a:srgbClr val="262E78">
                  <a:alpha val="60392"/>
                </a:srgbClr>
              </a:gs>
              <a:gs pos="100000">
                <a:srgbClr val="00756F">
                  <a:alpha val="5647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46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46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46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411"/>
                </a:srgbClr>
              </a:gs>
              <a:gs pos="100000">
                <a:srgbClr val="01C3BA">
                  <a:alpha val="4549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4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46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46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46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46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4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47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019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47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019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47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019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47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019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47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019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4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47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47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47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47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47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47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47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" name="Google Shape;19;p30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0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30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0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30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0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0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0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30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30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30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30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30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30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30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30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30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30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31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450"/>
                </a:srgbClr>
              </a:gs>
              <a:gs pos="49000">
                <a:srgbClr val="262E78">
                  <a:alpha val="60392"/>
                </a:srgbClr>
              </a:gs>
              <a:gs pos="100000">
                <a:srgbClr val="00756F">
                  <a:alpha val="5647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31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411"/>
                </a:srgbClr>
              </a:gs>
              <a:gs pos="100000">
                <a:srgbClr val="01C3BA">
                  <a:alpha val="4549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31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2" name="Google Shape;42;p31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31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31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31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31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3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3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32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64"/>
              <a:buFont typeface="Arial"/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32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64"/>
              <a:buFont typeface="Arial"/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32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64"/>
              <a:buFont typeface="Arial"/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32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64"/>
              <a:buFont typeface="Arial"/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32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64"/>
              <a:buFont typeface="Arial"/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32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64"/>
              <a:buFont typeface="Arial"/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32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64"/>
              <a:buFont typeface="Arial"/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32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32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32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32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33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411"/>
                </a:srgbClr>
              </a:gs>
              <a:gs pos="100000">
                <a:srgbClr val="01C3BA">
                  <a:alpha val="4549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33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450"/>
                </a:srgbClr>
              </a:gs>
              <a:gs pos="49000">
                <a:srgbClr val="262E78">
                  <a:alpha val="60392"/>
                </a:srgbClr>
              </a:gs>
              <a:gs pos="100000">
                <a:srgbClr val="00756F">
                  <a:alpha val="5647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33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34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411"/>
                </a:srgbClr>
              </a:gs>
              <a:gs pos="100000">
                <a:srgbClr val="01C3BA">
                  <a:alpha val="4549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34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34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450"/>
                </a:srgbClr>
              </a:gs>
              <a:gs pos="49000">
                <a:srgbClr val="262E78">
                  <a:alpha val="60392"/>
                </a:srgbClr>
              </a:gs>
              <a:gs pos="100000">
                <a:srgbClr val="00756F">
                  <a:alpha val="5647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34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3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35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35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35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3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36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36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37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37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37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8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8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8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8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28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square.github.io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411"/>
                </a:srgbClr>
              </a:gs>
              <a:gs pos="100000">
                <a:srgbClr val="01C3BA">
                  <a:alpha val="4549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450"/>
                </a:srgbClr>
              </a:gs>
              <a:gs pos="49000">
                <a:srgbClr val="262E78">
                  <a:alpha val="60392"/>
                </a:srgbClr>
              </a:gs>
              <a:gs pos="100000">
                <a:srgbClr val="00756F">
                  <a:alpha val="5647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Arial"/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68061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12"/>
          <p:cNvSpPr txBox="1"/>
          <p:nvPr/>
        </p:nvSpPr>
        <p:spPr>
          <a:xfrm>
            <a:off x="962140" y="306168"/>
            <a:ext cx="10748733" cy="1005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ru-RU" sz="4400" dirty="0">
                <a:solidFill>
                  <a:srgbClr val="222222"/>
                </a:solidFill>
                <a:latin typeface="Fira Sans"/>
              </a:rPr>
              <a:t>Библиотека </a:t>
            </a:r>
            <a:r>
              <a:rPr lang="en-US" sz="4400" dirty="0">
                <a:solidFill>
                  <a:srgbClr val="222222"/>
                </a:solidFill>
                <a:latin typeface="Fira Sans"/>
              </a:rPr>
              <a:t>RETROFIT 2</a:t>
            </a:r>
            <a:endParaRPr lang="en-US" sz="4400" b="0" i="0" dirty="0">
              <a:solidFill>
                <a:srgbClr val="222222"/>
              </a:solidFill>
              <a:effectLst/>
              <a:latin typeface="Fira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endParaRPr sz="36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12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0F0EDA-2652-4AC2-8D41-12CDE0E707A9}"/>
              </a:ext>
            </a:extLst>
          </p:cNvPr>
          <p:cNvSpPr txBox="1"/>
          <p:nvPr/>
        </p:nvSpPr>
        <p:spPr>
          <a:xfrm>
            <a:off x="345006" y="1776657"/>
            <a:ext cx="11365867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0" i="0" dirty="0">
                <a:solidFill>
                  <a:srgbClr val="222222"/>
                </a:solidFill>
                <a:effectLst/>
                <a:latin typeface="-apple-system"/>
              </a:rPr>
              <a:t>            </a:t>
            </a:r>
            <a:r>
              <a:rPr lang="ru-RU" sz="2800" b="0" i="0" dirty="0" err="1">
                <a:solidFill>
                  <a:srgbClr val="222222"/>
                </a:solidFill>
                <a:effectLst/>
                <a:latin typeface="-apple-system"/>
              </a:rPr>
              <a:t>Retrofit</a:t>
            </a:r>
            <a:r>
              <a:rPr lang="ru-RU" sz="2800" b="0" i="0" dirty="0">
                <a:solidFill>
                  <a:srgbClr val="222222"/>
                </a:solidFill>
                <a:effectLst/>
                <a:latin typeface="-apple-system"/>
              </a:rPr>
              <a:t> (согласно официальному сайту) — </a:t>
            </a:r>
          </a:p>
          <a:p>
            <a:r>
              <a:rPr lang="ru-RU" sz="2800" dirty="0">
                <a:solidFill>
                  <a:srgbClr val="222222"/>
                </a:solidFill>
                <a:latin typeface="-apple-system"/>
              </a:rPr>
              <a:t>д</a:t>
            </a:r>
            <a:r>
              <a:rPr lang="ru-RU" sz="2800" b="0" i="0" dirty="0">
                <a:solidFill>
                  <a:srgbClr val="222222"/>
                </a:solidFill>
                <a:effectLst/>
                <a:latin typeface="-apple-system"/>
              </a:rPr>
              <a:t>етище компании </a:t>
            </a:r>
            <a:r>
              <a:rPr lang="en-US" sz="2800" b="0" i="0" u="none" strike="noStrike" dirty="0">
                <a:solidFill>
                  <a:srgbClr val="548EAA"/>
                </a:solidFill>
                <a:effectLst/>
                <a:latin typeface="-apple-system"/>
                <a:hlinkClick r:id="rId4"/>
              </a:rPr>
              <a:t>Square</a:t>
            </a:r>
            <a:r>
              <a:rPr lang="ru-RU" sz="2800" b="0" i="0" u="none" strike="noStrike" dirty="0">
                <a:solidFill>
                  <a:srgbClr val="548EAA"/>
                </a:solidFill>
                <a:effectLst/>
                <a:latin typeface="-apple-system"/>
              </a:rPr>
              <a:t>,  </a:t>
            </a:r>
            <a:r>
              <a:rPr lang="ru-RU" sz="2800" b="0" i="0" dirty="0" err="1">
                <a:solidFill>
                  <a:srgbClr val="222222"/>
                </a:solidFill>
                <a:effectLst/>
                <a:latin typeface="-apple-system"/>
              </a:rPr>
              <a:t>типобезопасный</a:t>
            </a:r>
            <a:r>
              <a:rPr lang="ru-RU" sz="2800" b="0" i="0" dirty="0">
                <a:solidFill>
                  <a:srgbClr val="222222"/>
                </a:solidFill>
                <a:effectLst/>
                <a:latin typeface="-apple-system"/>
              </a:rPr>
              <a:t> HTTP-клиент для </a:t>
            </a:r>
            <a:r>
              <a:rPr lang="ru-RU" sz="2800" b="0" i="0" dirty="0" err="1">
                <a:solidFill>
                  <a:srgbClr val="222222"/>
                </a:solidFill>
                <a:effectLst/>
                <a:latin typeface="-apple-system"/>
              </a:rPr>
              <a:t>Android</a:t>
            </a:r>
            <a:r>
              <a:rPr lang="ru-RU" sz="2800" b="0" i="0" dirty="0">
                <a:solidFill>
                  <a:srgbClr val="222222"/>
                </a:solidFill>
                <a:effectLst/>
                <a:latin typeface="-apple-system"/>
              </a:rPr>
              <a:t> и Java. </a:t>
            </a:r>
            <a:r>
              <a:rPr lang="ru-RU" sz="2800" dirty="0">
                <a:solidFill>
                  <a:srgbClr val="222222"/>
                </a:solidFill>
                <a:latin typeface="-apple-system"/>
              </a:rPr>
              <a:t>Я</a:t>
            </a:r>
            <a:r>
              <a:rPr lang="ru-RU" sz="2800" b="0" i="0" dirty="0">
                <a:solidFill>
                  <a:srgbClr val="222222"/>
                </a:solidFill>
                <a:effectLst/>
                <a:latin typeface="-apple-system"/>
              </a:rPr>
              <a:t>вляется незаменимым инструментом для работы с API в клиент-серверных приложениях.</a:t>
            </a:r>
          </a:p>
          <a:p>
            <a:endParaRPr lang="ru-RU" sz="3200" dirty="0">
              <a:solidFill>
                <a:srgbClr val="222222"/>
              </a:solidFill>
              <a:latin typeface="-apple-system"/>
            </a:endParaRPr>
          </a:p>
          <a:p>
            <a:endParaRPr lang="ru-RU" sz="3200" dirty="0">
              <a:solidFill>
                <a:srgbClr val="222222"/>
              </a:solidFill>
              <a:latin typeface="-apple-system"/>
            </a:endParaRPr>
          </a:p>
          <a:p>
            <a:r>
              <a:rPr lang="ru-RU" sz="2800" dirty="0">
                <a:solidFill>
                  <a:srgbClr val="222222"/>
                </a:solidFill>
                <a:latin typeface="-apple-system"/>
              </a:rPr>
              <a:t>	</a:t>
            </a:r>
            <a:r>
              <a:rPr lang="ru-RU" sz="2800" b="0" i="0" dirty="0" err="1">
                <a:solidFill>
                  <a:srgbClr val="222222"/>
                </a:solidFill>
                <a:effectLst/>
                <a:latin typeface="-apple-system"/>
              </a:rPr>
              <a:t>Retrofit</a:t>
            </a:r>
            <a:r>
              <a:rPr lang="ru-RU" sz="2800" b="0" i="0" dirty="0">
                <a:solidFill>
                  <a:srgbClr val="222222"/>
                </a:solidFill>
                <a:effectLst/>
                <a:latin typeface="-apple-system"/>
              </a:rPr>
              <a:t> позволяет сделать полноценный REST-клиент, который может выполнять POST, GET, PUT, DELETE.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542696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12"/>
          <p:cNvSpPr txBox="1"/>
          <p:nvPr/>
        </p:nvSpPr>
        <p:spPr>
          <a:xfrm>
            <a:off x="962140" y="306168"/>
            <a:ext cx="10748733" cy="1005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ru-RU" sz="4400" b="0" i="0" dirty="0">
                <a:solidFill>
                  <a:srgbClr val="222222"/>
                </a:solidFill>
                <a:effectLst/>
                <a:latin typeface="Fira Sans"/>
              </a:rPr>
              <a:t>Библиотека </a:t>
            </a:r>
            <a:r>
              <a:rPr lang="en-US" sz="4400" b="0" i="0" dirty="0">
                <a:solidFill>
                  <a:srgbClr val="222222"/>
                </a:solidFill>
                <a:effectLst/>
                <a:latin typeface="Fira Sans"/>
              </a:rPr>
              <a:t>REST Assured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endParaRPr sz="36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12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C514C9-0146-43B8-80D5-57416C9308C5}"/>
              </a:ext>
            </a:extLst>
          </p:cNvPr>
          <p:cNvSpPr txBox="1"/>
          <p:nvPr/>
        </p:nvSpPr>
        <p:spPr>
          <a:xfrm>
            <a:off x="823403" y="2053656"/>
            <a:ext cx="1107546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0" i="0" dirty="0">
                <a:solidFill>
                  <a:srgbClr val="333333"/>
                </a:solidFill>
                <a:effectLst/>
                <a:latin typeface="Ubuntu"/>
              </a:rPr>
              <a:t>REST </a:t>
            </a:r>
            <a:r>
              <a:rPr lang="ru-RU" sz="2800" b="0" i="0" dirty="0" err="1">
                <a:solidFill>
                  <a:srgbClr val="333333"/>
                </a:solidFill>
                <a:effectLst/>
                <a:latin typeface="Ubuntu"/>
              </a:rPr>
              <a:t>Assured</a:t>
            </a:r>
            <a:r>
              <a:rPr lang="ru-RU" sz="2800" b="0" i="0" dirty="0">
                <a:solidFill>
                  <a:srgbClr val="333333"/>
                </a:solidFill>
                <a:effectLst/>
                <a:latin typeface="Ubuntu"/>
              </a:rPr>
              <a:t> — DSL для тестирования REST-сервисов, </a:t>
            </a:r>
            <a:endParaRPr lang="en-US" sz="2800" b="0" i="0" dirty="0">
              <a:solidFill>
                <a:srgbClr val="333333"/>
              </a:solidFill>
              <a:effectLst/>
              <a:latin typeface="Ubuntu"/>
            </a:endParaRPr>
          </a:p>
          <a:p>
            <a:r>
              <a:rPr lang="ru-RU" sz="2800" b="0" i="0" dirty="0">
                <a:solidFill>
                  <a:srgbClr val="333333"/>
                </a:solidFill>
                <a:effectLst/>
                <a:latin typeface="Ubuntu"/>
              </a:rPr>
              <a:t>который встраивается в тесты на Java. Это решение стало популярным </a:t>
            </a:r>
            <a:endParaRPr lang="en-US" sz="2800" b="0" i="0" dirty="0">
              <a:solidFill>
                <a:srgbClr val="333333"/>
              </a:solidFill>
              <a:effectLst/>
              <a:latin typeface="Ubuntu"/>
            </a:endParaRPr>
          </a:p>
          <a:p>
            <a:r>
              <a:rPr lang="ru-RU" sz="2800" b="0" i="0" dirty="0">
                <a:solidFill>
                  <a:srgbClr val="333333"/>
                </a:solidFill>
                <a:effectLst/>
                <a:latin typeface="Ubuntu"/>
              </a:rPr>
              <a:t>из-за своей простоты и удобного функционала</a:t>
            </a:r>
            <a:r>
              <a:rPr lang="en-US" sz="2800" b="0" i="0" dirty="0">
                <a:solidFill>
                  <a:srgbClr val="333333"/>
                </a:solidFill>
                <a:effectLst/>
                <a:latin typeface="Ubuntu"/>
              </a:rPr>
              <a:t>.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7548078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12"/>
          <p:cNvSpPr txBox="1"/>
          <p:nvPr/>
        </p:nvSpPr>
        <p:spPr>
          <a:xfrm>
            <a:off x="962140" y="306168"/>
            <a:ext cx="10748733" cy="1005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ru-RU" sz="4400" b="0" i="0" dirty="0">
                <a:solidFill>
                  <a:srgbClr val="222222"/>
                </a:solidFill>
                <a:effectLst/>
                <a:latin typeface="Fira Sans"/>
              </a:rPr>
              <a:t>Фреймворк </a:t>
            </a:r>
            <a:r>
              <a:rPr lang="en-US" sz="4400" b="0" i="0" dirty="0">
                <a:solidFill>
                  <a:srgbClr val="222222"/>
                </a:solidFill>
                <a:effectLst/>
                <a:latin typeface="Fira Sans"/>
              </a:rPr>
              <a:t>Citrus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endParaRPr sz="36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12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C514C9-0146-43B8-80D5-57416C9308C5}"/>
              </a:ext>
            </a:extLst>
          </p:cNvPr>
          <p:cNvSpPr txBox="1"/>
          <p:nvPr/>
        </p:nvSpPr>
        <p:spPr>
          <a:xfrm>
            <a:off x="599285" y="1684324"/>
            <a:ext cx="994855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i="0" dirty="0">
                <a:solidFill>
                  <a:srgbClr val="666666"/>
                </a:solidFill>
                <a:effectLst/>
                <a:latin typeface="Open Sans" panose="020B0604020202020204" pitchFamily="34" charset="0"/>
              </a:rPr>
              <a:t>	</a:t>
            </a:r>
          </a:p>
          <a:p>
            <a:endParaRPr lang="ru-RU" sz="1800" dirty="0">
              <a:solidFill>
                <a:srgbClr val="666666"/>
              </a:solidFill>
              <a:latin typeface="Open Sans" panose="020B0604020202020204" pitchFamily="34" charset="0"/>
            </a:endParaRPr>
          </a:p>
          <a:p>
            <a:r>
              <a:rPr lang="ru-RU" sz="1800" i="0" dirty="0">
                <a:solidFill>
                  <a:srgbClr val="666666"/>
                </a:solidFill>
                <a:effectLst/>
                <a:latin typeface="Open Sans" panose="020B0604020202020204" pitchFamily="34" charset="0"/>
              </a:rPr>
              <a:t>	</a:t>
            </a:r>
            <a:r>
              <a:rPr lang="ru-RU" sz="1800" i="0" dirty="0" err="1">
                <a:solidFill>
                  <a:srgbClr val="666666"/>
                </a:solidFill>
                <a:effectLst/>
                <a:latin typeface="Ubuntu"/>
              </a:rPr>
              <a:t>Citrus</a:t>
            </a:r>
            <a:r>
              <a:rPr lang="ru-RU" sz="1800" i="0" dirty="0">
                <a:solidFill>
                  <a:srgbClr val="666666"/>
                </a:solidFill>
                <a:effectLst/>
                <a:latin typeface="Ubuntu"/>
              </a:rPr>
              <a:t> это фреймворк с открытым исходным кодом, который поможет Вам </a:t>
            </a:r>
            <a:endParaRPr lang="en-US" sz="1800" i="0" dirty="0">
              <a:solidFill>
                <a:srgbClr val="666666"/>
              </a:solidFill>
              <a:effectLst/>
              <a:latin typeface="Ubuntu"/>
            </a:endParaRPr>
          </a:p>
          <a:p>
            <a:r>
              <a:rPr lang="ru-RU" sz="1800" i="0" dirty="0">
                <a:solidFill>
                  <a:srgbClr val="666666"/>
                </a:solidFill>
                <a:effectLst/>
                <a:latin typeface="Ubuntu"/>
              </a:rPr>
              <a:t>автоматизировать тесты для практически любого протокола обмена сообщениями </a:t>
            </a:r>
          </a:p>
          <a:p>
            <a:r>
              <a:rPr lang="ru-RU" sz="1800" i="0" dirty="0">
                <a:solidFill>
                  <a:srgbClr val="666666"/>
                </a:solidFill>
                <a:effectLst/>
                <a:latin typeface="Ubuntu"/>
              </a:rPr>
              <a:t>или формата данных. Если тестовый поток подразумевает взаимодействие приложения с </a:t>
            </a:r>
          </a:p>
          <a:p>
            <a:r>
              <a:rPr lang="ru-RU" sz="1800" i="0" dirty="0">
                <a:solidFill>
                  <a:srgbClr val="666666"/>
                </a:solidFill>
                <a:effectLst/>
                <a:latin typeface="Ubuntu"/>
              </a:rPr>
              <a:t>другими сервисами, тогда инструменты функционального тестирования, как </a:t>
            </a:r>
            <a:r>
              <a:rPr lang="ru-RU" sz="1800" i="0" dirty="0" err="1">
                <a:solidFill>
                  <a:srgbClr val="666666"/>
                </a:solidFill>
                <a:effectLst/>
                <a:latin typeface="Ubuntu"/>
              </a:rPr>
              <a:t>Selenium</a:t>
            </a:r>
            <a:r>
              <a:rPr lang="ru-RU" sz="1800" i="0" dirty="0">
                <a:solidFill>
                  <a:srgbClr val="666666"/>
                </a:solidFill>
                <a:effectLst/>
                <a:latin typeface="Ubuntu"/>
              </a:rPr>
              <a:t>, не помогут.</a:t>
            </a:r>
            <a:br>
              <a:rPr lang="ru-RU" sz="1800" dirty="0">
                <a:latin typeface="Ubuntu"/>
              </a:rPr>
            </a:br>
            <a:endParaRPr lang="ru-RU" sz="1800" dirty="0">
              <a:latin typeface="Ubuntu"/>
            </a:endParaRPr>
          </a:p>
          <a:p>
            <a:r>
              <a:rPr lang="ru-RU" sz="1800" i="0" dirty="0">
                <a:solidFill>
                  <a:srgbClr val="666666"/>
                </a:solidFill>
                <a:effectLst/>
                <a:latin typeface="Ubuntu"/>
              </a:rPr>
              <a:t>	</a:t>
            </a:r>
            <a:r>
              <a:rPr lang="ru-RU" sz="1800" i="0" dirty="0" err="1">
                <a:solidFill>
                  <a:srgbClr val="666666"/>
                </a:solidFill>
                <a:effectLst/>
                <a:latin typeface="Ubuntu"/>
              </a:rPr>
              <a:t>Citrus</a:t>
            </a:r>
            <a:r>
              <a:rPr lang="ru-RU" sz="1800" i="0" dirty="0">
                <a:solidFill>
                  <a:srgbClr val="666666"/>
                </a:solidFill>
                <a:effectLst/>
                <a:latin typeface="Ubuntu"/>
              </a:rPr>
              <a:t> подходит для тестирования интеграции обмена сообщениями при использовании </a:t>
            </a:r>
          </a:p>
          <a:p>
            <a:r>
              <a:rPr lang="ru-RU" sz="1800" i="0" dirty="0">
                <a:solidFill>
                  <a:srgbClr val="666666"/>
                </a:solidFill>
                <a:effectLst/>
                <a:latin typeface="Ubuntu"/>
              </a:rPr>
              <a:t>любой из технологии передачи сообщений: HTTP, REST SOAP или JMS.</a:t>
            </a:r>
          </a:p>
          <a:p>
            <a:endParaRPr lang="ru-RU" sz="1800" dirty="0">
              <a:solidFill>
                <a:srgbClr val="666666"/>
              </a:solidFill>
              <a:latin typeface="Ubuntu"/>
            </a:endParaRPr>
          </a:p>
          <a:p>
            <a:r>
              <a:rPr lang="ru-RU" sz="1800" i="0" dirty="0">
                <a:solidFill>
                  <a:srgbClr val="666666"/>
                </a:solidFill>
                <a:effectLst/>
                <a:latin typeface="Ubuntu"/>
              </a:rPr>
              <a:t>	</a:t>
            </a:r>
            <a:r>
              <a:rPr lang="ru-RU" sz="1800" i="0" dirty="0" err="1">
                <a:solidFill>
                  <a:srgbClr val="666666"/>
                </a:solidFill>
                <a:effectLst/>
                <a:latin typeface="Ubuntu"/>
              </a:rPr>
              <a:t>Citrus</a:t>
            </a:r>
            <a:r>
              <a:rPr lang="ru-RU" sz="1800" i="0" dirty="0">
                <a:solidFill>
                  <a:srgbClr val="666666"/>
                </a:solidFill>
                <a:effectLst/>
                <a:latin typeface="Ubuntu"/>
              </a:rPr>
              <a:t> также интегрирован с </a:t>
            </a:r>
            <a:r>
              <a:rPr lang="ru-RU" sz="1800" i="0" dirty="0" err="1">
                <a:solidFill>
                  <a:srgbClr val="666666"/>
                </a:solidFill>
                <a:effectLst/>
                <a:latin typeface="Ubuntu"/>
              </a:rPr>
              <a:t>Selenium</a:t>
            </a:r>
            <a:r>
              <a:rPr lang="ru-RU" sz="1800" i="0" dirty="0">
                <a:solidFill>
                  <a:srgbClr val="666666"/>
                </a:solidFill>
                <a:effectLst/>
                <a:latin typeface="Ubuntu"/>
              </a:rPr>
              <a:t>. Это удобно в случае, если Вам нужно работать с </a:t>
            </a:r>
          </a:p>
          <a:p>
            <a:r>
              <a:rPr lang="ru-RU" sz="1800" i="0" dirty="0">
                <a:solidFill>
                  <a:srgbClr val="666666"/>
                </a:solidFill>
                <a:effectLst/>
                <a:latin typeface="Ubuntu"/>
              </a:rPr>
              <a:t>пользовательским интерфейсом, а затем переключиться на фоновые процессы.</a:t>
            </a:r>
            <a:endParaRPr lang="ru-RU" sz="1800" dirty="0">
              <a:latin typeface="Ubuntu"/>
            </a:endParaRPr>
          </a:p>
        </p:txBody>
      </p:sp>
    </p:spTree>
    <p:extLst>
      <p:ext uri="{BB962C8B-B14F-4D97-AF65-F5344CB8AC3E}">
        <p14:creationId xmlns:p14="http://schemas.microsoft.com/office/powerpoint/2010/main" val="32205890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15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Arial"/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Google Shape;475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p26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411"/>
                </a:srgbClr>
              </a:gs>
              <a:gs pos="100000">
                <a:srgbClr val="01C3BA">
                  <a:alpha val="4549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2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450"/>
                </a:srgbClr>
              </a:gs>
              <a:gs pos="49000">
                <a:srgbClr val="262E78">
                  <a:alpha val="60392"/>
                </a:srgbClr>
              </a:gs>
              <a:gs pos="100000">
                <a:srgbClr val="00756F">
                  <a:alpha val="5647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26"/>
          <p:cNvSpPr/>
          <p:nvPr/>
        </p:nvSpPr>
        <p:spPr>
          <a:xfrm>
            <a:off x="54557" y="2603123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Заполните, пожалуйста,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опрос о занятии по ссылке в чате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4" name="Google Shape;484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27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411"/>
                </a:srgbClr>
              </a:gs>
              <a:gs pos="100000">
                <a:srgbClr val="01C3BA">
                  <a:alpha val="4549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27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450"/>
                </a:srgbClr>
              </a:gs>
              <a:gs pos="49000">
                <a:srgbClr val="262E78">
                  <a:alpha val="60392"/>
                </a:srgbClr>
              </a:gs>
              <a:gs pos="100000">
                <a:srgbClr val="00756F">
                  <a:alpha val="564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27"/>
          <p:cNvSpPr/>
          <p:nvPr/>
        </p:nvSpPr>
        <p:spPr>
          <a:xfrm>
            <a:off x="54550" y="1859400"/>
            <a:ext cx="12082799" cy="20400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en-US"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42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Приходите на следующие вебинары</a:t>
            </a:r>
            <a:endParaRPr sz="42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88" name="Google Shape;488;p27"/>
          <p:cNvSpPr txBox="1"/>
          <p:nvPr/>
        </p:nvSpPr>
        <p:spPr>
          <a:xfrm>
            <a:off x="-50" y="3670225"/>
            <a:ext cx="121920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 b="0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Алексей Тараненко</a:t>
            </a:r>
            <a:endParaRPr sz="2600" b="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89" name="Google Shape;489;p27"/>
          <p:cNvCxnSpPr/>
          <p:nvPr/>
        </p:nvCxnSpPr>
        <p:spPr>
          <a:xfrm rot="10800000" flipH="1">
            <a:off x="3645850" y="3639200"/>
            <a:ext cx="5152500" cy="24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411"/>
                </a:srgbClr>
              </a:gs>
              <a:gs pos="100000">
                <a:srgbClr val="01C3BA">
                  <a:alpha val="4549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450"/>
                </a:srgbClr>
              </a:gs>
              <a:gs pos="49000">
                <a:srgbClr val="262E78">
                  <a:alpha val="60392"/>
                </a:srgbClr>
              </a:gs>
              <a:gs pos="100000">
                <a:srgbClr val="00756F">
                  <a:alpha val="564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"/>
          <p:cNvSpPr/>
          <p:nvPr/>
        </p:nvSpPr>
        <p:spPr>
          <a:xfrm>
            <a:off x="54557" y="2080550"/>
            <a:ext cx="12082799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922"/>
              <a:buFont typeface="Arial"/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"/>
          <p:cNvSpPr txBox="1"/>
          <p:nvPr/>
        </p:nvSpPr>
        <p:spPr>
          <a:xfrm>
            <a:off x="0" y="3341553"/>
            <a:ext cx="12137401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109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Ставьте</a:t>
            </a:r>
            <a:r>
              <a:rPr lang="en-US" sz="3009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+</a:t>
            </a:r>
            <a:r>
              <a:rPr lang="en-US" sz="2109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если все хорошо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109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Проверить, идет ли запись!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6" name="Google Shape;186;p3" descr="Изображение выглядит как внешний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09663" y="1914705"/>
            <a:ext cx="3972673" cy="39679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4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411"/>
                </a:srgbClr>
              </a:gs>
              <a:gs pos="100000">
                <a:srgbClr val="01C3BA">
                  <a:alpha val="4549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4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450"/>
                </a:srgbClr>
              </a:gs>
              <a:gs pos="49000">
                <a:srgbClr val="262E78">
                  <a:alpha val="60392"/>
                </a:srgbClr>
              </a:gs>
              <a:gs pos="100000">
                <a:srgbClr val="00756F">
                  <a:alpha val="564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4"/>
          <p:cNvSpPr/>
          <p:nvPr/>
        </p:nvSpPr>
        <p:spPr>
          <a:xfrm>
            <a:off x="54550" y="1859400"/>
            <a:ext cx="12082799" cy="20400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ru-RU" sz="4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Практика </a:t>
            </a:r>
            <a:r>
              <a:rPr lang="en-US" sz="4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API-Helpers</a:t>
            </a:r>
            <a:r>
              <a:rPr lang="ru-RU" sz="42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4200" b="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" name="Google Shape;196;p4"/>
          <p:cNvSpPr txBox="1"/>
          <p:nvPr/>
        </p:nvSpPr>
        <p:spPr>
          <a:xfrm>
            <a:off x="-50" y="3670225"/>
            <a:ext cx="12192000" cy="97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u-RU" sz="2600" b="0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Алексей Тараненко</a:t>
            </a:r>
            <a:endParaRPr sz="2600" b="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97" name="Google Shape;197;p4"/>
          <p:cNvCxnSpPr/>
          <p:nvPr/>
        </p:nvCxnSpPr>
        <p:spPr>
          <a:xfrm rot="10800000" flipH="1">
            <a:off x="3645850" y="3639200"/>
            <a:ext cx="5152500" cy="24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5"/>
          <p:cNvSpPr txBox="1"/>
          <p:nvPr/>
        </p:nvSpPr>
        <p:spPr>
          <a:xfrm>
            <a:off x="4120899" y="1973518"/>
            <a:ext cx="6033300" cy="26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Алексей Тараненко</a:t>
            </a:r>
            <a:endParaRPr sz="24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Специалист в области обеспечения качеством и автоматизации процессов тестирования ПО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- 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UX/UI testing</a:t>
            </a: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- 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API testing (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BackEnd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lang="ru-RU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ru-RU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- 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Web (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FrontEnd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- 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Mobile</a:t>
            </a:r>
            <a:endParaRPr sz="24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5"/>
          <p:cNvSpPr txBox="1">
            <a:spLocks noGrp="1"/>
          </p:cNvSpPr>
          <p:nvPr>
            <p:ph type="sldNum" idx="4294967295"/>
          </p:nvPr>
        </p:nvSpPr>
        <p:spPr>
          <a:xfrm>
            <a:off x="11987213" y="6600825"/>
            <a:ext cx="204787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205" name="Google Shape;205;p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Преподаватель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6" name="Google Shape;206;p5"/>
          <p:cNvSpPr/>
          <p:nvPr/>
        </p:nvSpPr>
        <p:spPr>
          <a:xfrm>
            <a:off x="667250" y="1722325"/>
            <a:ext cx="2786400" cy="2629200"/>
          </a:xfrm>
          <a:prstGeom prst="ellipse">
            <a:avLst/>
          </a:prstGeom>
          <a:solidFill>
            <a:srgbClr val="83DFE1">
              <a:alpha val="40000"/>
            </a:srgbClr>
          </a:solidFill>
          <a:ln w="9525" cap="flat" cmpd="sng">
            <a:solidFill>
              <a:srgbClr val="83DFE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Добавьте</a:t>
            </a:r>
            <a:r>
              <a:rPr lang="en-US" sz="14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400" b="0" i="0" u="none" strike="noStrike" cap="none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фото</a:t>
            </a:r>
            <a:endParaRPr sz="14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 descr="Изображение выглядит как стена, внутренний, мужчина,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0BD742CF-5160-4872-8946-AB5F172DB0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253" y="1722325"/>
            <a:ext cx="2880393" cy="288039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6"/>
          <p:cNvSpPr txBox="1">
            <a:spLocks noGrp="1"/>
          </p:cNvSpPr>
          <p:nvPr>
            <p:ph type="body" idx="4294967295"/>
          </p:nvPr>
        </p:nvSpPr>
        <p:spPr>
          <a:xfrm>
            <a:off x="1846729" y="1782775"/>
            <a:ext cx="10345171" cy="30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9"/>
              <a:buFont typeface="Arial"/>
              <a:buNone/>
            </a:pP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Активно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участвуем</a:t>
            </a:r>
            <a:endParaRPr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9"/>
              <a:buFont typeface="Arial"/>
              <a:buNone/>
            </a:pPr>
            <a:endParaRPr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9"/>
              <a:buFont typeface="Arial"/>
              <a:buNone/>
            </a:pP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Задаем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вопросы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в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чат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или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голосом</a:t>
            </a:r>
            <a:endParaRPr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9"/>
              <a:buFont typeface="Arial"/>
              <a:buNone/>
            </a:pPr>
            <a:endParaRPr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9"/>
              <a:buFont typeface="Arial"/>
              <a:buNone/>
            </a:pP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Off-topic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обсуждаем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в Slack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9"/>
              <a:buFont typeface="Arial"/>
              <a:buNone/>
            </a:pPr>
            <a:endParaRPr lang="en-US" sz="24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69"/>
              <a:buFont typeface="Arial"/>
              <a:buNone/>
            </a:pP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Вопросы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вижу</a:t>
            </a:r>
            <a:r>
              <a:rPr lang="en-US" sz="24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в </a:t>
            </a:r>
            <a:r>
              <a:rPr lang="en-US" sz="2400" dirty="0" err="1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чате</a:t>
            </a:r>
            <a:endParaRPr sz="2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</a:pPr>
            <a:endParaRPr sz="22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4" name="Google Shape;214;p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05074" y="1680150"/>
            <a:ext cx="699001" cy="69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05074" y="2703524"/>
            <a:ext cx="699000" cy="69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05524" y="3785026"/>
            <a:ext cx="699000" cy="69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6" descr="Изображение выглядит как объект, часы&#10;&#10;Автоматически созданное описание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905527" y="4918676"/>
            <a:ext cx="699000" cy="69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Правила вебинара</a:t>
            </a:r>
            <a:endParaRPr sz="14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ru-RU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</a:t>
            </a:r>
            <a:r>
              <a:rPr lang="en-US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36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вебинара</a:t>
            </a:r>
            <a:endParaRPr sz="36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7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</a:pPr>
            <a:r>
              <a:rPr lang="en-US"/>
              <a:t>1</a:t>
            </a:r>
            <a:endParaRPr/>
          </a:p>
        </p:txBody>
      </p:sp>
      <p:sp>
        <p:nvSpPr>
          <p:cNvPr id="225" name="Google Shape;225;p7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</a:pPr>
            <a:r>
              <a:rPr lang="ru-RU" sz="2400" dirty="0"/>
              <a:t>Узнать что такое </a:t>
            </a:r>
            <a:r>
              <a:rPr lang="en-US" sz="2400" dirty="0"/>
              <a:t>API helpers</a:t>
            </a:r>
            <a:endParaRPr sz="2400" dirty="0"/>
          </a:p>
        </p:txBody>
      </p:sp>
      <p:sp>
        <p:nvSpPr>
          <p:cNvPr id="226" name="Google Shape;226;p7"/>
          <p:cNvSpPr txBox="1">
            <a:spLocks noGrp="1"/>
          </p:cNvSpPr>
          <p:nvPr>
            <p:ph type="body" idx="4"/>
          </p:nvPr>
        </p:nvSpPr>
        <p:spPr>
          <a:xfrm>
            <a:off x="2226586" y="434488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</a:pPr>
            <a:r>
              <a:rPr lang="en-US" dirty="0"/>
              <a:t>2</a:t>
            </a:r>
            <a:endParaRPr dirty="0"/>
          </a:p>
        </p:txBody>
      </p:sp>
      <p:sp>
        <p:nvSpPr>
          <p:cNvPr id="227" name="Google Shape;227;p7"/>
          <p:cNvSpPr txBox="1">
            <a:spLocks noGrp="1"/>
          </p:cNvSpPr>
          <p:nvPr>
            <p:ph type="body" idx="5"/>
          </p:nvPr>
        </p:nvSpPr>
        <p:spPr>
          <a:xfrm>
            <a:off x="2873564" y="4319421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</a:pPr>
            <a:r>
              <a:rPr lang="ru-RU" dirty="0">
                <a:latin typeface="Roboto"/>
                <a:ea typeface="Roboto"/>
                <a:sym typeface="Roboto"/>
              </a:rPr>
              <a:t>В каких случаях нужно использовать </a:t>
            </a:r>
            <a:r>
              <a:rPr lang="en-US" dirty="0">
                <a:latin typeface="Roboto"/>
                <a:ea typeface="Roboto"/>
                <a:sym typeface="Roboto"/>
              </a:rPr>
              <a:t>API helpers</a:t>
            </a:r>
            <a:endParaRPr dirty="0"/>
          </a:p>
        </p:txBody>
      </p:sp>
      <p:sp>
        <p:nvSpPr>
          <p:cNvPr id="228" name="Google Shape;228;p7"/>
          <p:cNvSpPr txBox="1">
            <a:spLocks noGrp="1"/>
          </p:cNvSpPr>
          <p:nvPr>
            <p:ph type="body" idx="6"/>
          </p:nvPr>
        </p:nvSpPr>
        <p:spPr>
          <a:xfrm>
            <a:off x="5905118" y="289801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</a:pPr>
            <a:r>
              <a:rPr lang="en-US" dirty="0"/>
              <a:t>3</a:t>
            </a:r>
            <a:endParaRPr dirty="0"/>
          </a:p>
        </p:txBody>
      </p:sp>
      <p:sp>
        <p:nvSpPr>
          <p:cNvPr id="229" name="Google Shape;229;p7"/>
          <p:cNvSpPr txBox="1">
            <a:spLocks noGrp="1"/>
          </p:cNvSpPr>
          <p:nvPr>
            <p:ph type="body" idx="7"/>
          </p:nvPr>
        </p:nvSpPr>
        <p:spPr>
          <a:xfrm>
            <a:off x="6410036" y="2868618"/>
            <a:ext cx="5578764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</a:pPr>
            <a:r>
              <a:rPr lang="ru-RU" sz="2400" dirty="0">
                <a:latin typeface="Roboto"/>
                <a:ea typeface="Roboto"/>
                <a:sym typeface="Roboto"/>
              </a:rPr>
              <a:t>Библиотеки для создания</a:t>
            </a:r>
            <a:r>
              <a:rPr lang="en-US" sz="2400" dirty="0">
                <a:latin typeface="Roboto"/>
                <a:ea typeface="Roboto"/>
                <a:sym typeface="Roboto"/>
              </a:rPr>
              <a:t> API helpers + </a:t>
            </a:r>
            <a:r>
              <a:rPr lang="ru-RU" sz="2400" dirty="0">
                <a:latin typeface="Roboto"/>
                <a:ea typeface="Roboto"/>
                <a:sym typeface="Roboto"/>
              </a:rPr>
              <a:t>практика</a:t>
            </a:r>
          </a:p>
        </p:txBody>
      </p:sp>
      <p:sp>
        <p:nvSpPr>
          <p:cNvPr id="234" name="Google Shape;234;p7"/>
          <p:cNvSpPr txBox="1"/>
          <p:nvPr/>
        </p:nvSpPr>
        <p:spPr>
          <a:xfrm>
            <a:off x="1403290" y="577022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10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411"/>
                </a:srgbClr>
              </a:gs>
              <a:gs pos="100000">
                <a:srgbClr val="01C3BA">
                  <a:alpha val="4549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10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450"/>
                </a:srgbClr>
              </a:gs>
              <a:gs pos="49000">
                <a:srgbClr val="262E78">
                  <a:alpha val="60392"/>
                </a:srgbClr>
              </a:gs>
              <a:gs pos="100000">
                <a:srgbClr val="00756F">
                  <a:alpha val="5647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10"/>
          <p:cNvSpPr txBox="1">
            <a:spLocks noGrp="1"/>
          </p:cNvSpPr>
          <p:nvPr>
            <p:ph type="title" idx="4294967295"/>
          </p:nvPr>
        </p:nvSpPr>
        <p:spPr>
          <a:xfrm>
            <a:off x="0" y="2655888"/>
            <a:ext cx="12192000" cy="12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venir"/>
              <a:buNone/>
            </a:pPr>
            <a:r>
              <a:rPr lang="en-US" sz="60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API-helpers</a:t>
            </a:r>
            <a:r>
              <a:rPr lang="ru-RU" sz="60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60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12"/>
          <p:cNvSpPr txBox="1"/>
          <p:nvPr/>
        </p:nvSpPr>
        <p:spPr>
          <a:xfrm>
            <a:off x="962140" y="306168"/>
            <a:ext cx="10748733" cy="1005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Clr>
                <a:schemeClr val="lt1"/>
              </a:buClr>
              <a:buSzPts val="3300"/>
            </a:pPr>
            <a:r>
              <a:rPr lang="en-US" sz="4400" b="0" i="0" dirty="0">
                <a:solidFill>
                  <a:srgbClr val="222222"/>
                </a:solidFill>
                <a:effectLst/>
                <a:latin typeface="Fira Sans"/>
              </a:rPr>
              <a:t>Helpers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</a:pPr>
            <a:endParaRPr sz="36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Google Shape;297;p12"/>
          <p:cNvSpPr txBox="1">
            <a:spLocks noGrp="1"/>
          </p:cNvSpPr>
          <p:nvPr>
            <p:ph type="sldNum" idx="4294967295"/>
          </p:nvPr>
        </p:nvSpPr>
        <p:spPr>
          <a:xfrm>
            <a:off x="0" y="6600825"/>
            <a:ext cx="273050" cy="12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C514C9-0146-43B8-80D5-57416C9308C5}"/>
              </a:ext>
            </a:extLst>
          </p:cNvPr>
          <p:cNvSpPr txBox="1"/>
          <p:nvPr/>
        </p:nvSpPr>
        <p:spPr>
          <a:xfrm>
            <a:off x="826078" y="1618131"/>
            <a:ext cx="9358652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ru-RU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Если необходимо обратиться напрямую к </a:t>
            </a:r>
            <a:r>
              <a:rPr lang="en-US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API</a:t>
            </a:r>
            <a:r>
              <a:rPr lang="ru-RU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.</a:t>
            </a:r>
            <a:endParaRPr lang="en-US" sz="32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	</a:t>
            </a:r>
          </a:p>
          <a:p>
            <a:r>
              <a:rPr lang="en-US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	http helper</a:t>
            </a:r>
            <a:endParaRPr lang="en-US" sz="3200" dirty="0">
              <a:solidFill>
                <a:srgbClr val="202122"/>
              </a:solidFill>
              <a:latin typeface="Arial" panose="020B0604020202020204" pitchFamily="34" charset="0"/>
            </a:endParaRPr>
          </a:p>
          <a:p>
            <a:r>
              <a:rPr lang="en-US" sz="3200" dirty="0">
                <a:solidFill>
                  <a:srgbClr val="202122"/>
                </a:solidFill>
                <a:latin typeface="Arial" panose="020B0604020202020204" pitchFamily="34" charset="0"/>
              </a:rPr>
              <a:t>	soap helper</a:t>
            </a:r>
            <a:endParaRPr lang="en-US" sz="32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	</a:t>
            </a:r>
            <a:r>
              <a:rPr lang="en-US" sz="3200" dirty="0" err="1">
                <a:solidFill>
                  <a:srgbClr val="202122"/>
                </a:solidFill>
                <a:latin typeface="Arial" panose="020B0604020202020204" pitchFamily="34" charset="0"/>
              </a:rPr>
              <a:t>sql</a:t>
            </a:r>
            <a:r>
              <a:rPr lang="en-US" sz="3200" dirty="0">
                <a:solidFill>
                  <a:srgbClr val="202122"/>
                </a:solidFill>
                <a:latin typeface="Arial" panose="020B0604020202020204" pitchFamily="34" charset="0"/>
              </a:rPr>
              <a:t> helper</a:t>
            </a:r>
          </a:p>
          <a:p>
            <a:r>
              <a:rPr lang="en-US" sz="3200" dirty="0">
                <a:solidFill>
                  <a:srgbClr val="202122"/>
                </a:solidFill>
                <a:latin typeface="Arial" panose="020B0604020202020204" pitchFamily="34" charset="0"/>
              </a:rPr>
              <a:t>	</a:t>
            </a:r>
            <a:r>
              <a:rPr lang="en-US" sz="3200" dirty="0" err="1">
                <a:solidFill>
                  <a:srgbClr val="202122"/>
                </a:solidFill>
                <a:latin typeface="Arial" panose="020B0604020202020204" pitchFamily="34" charset="0"/>
              </a:rPr>
              <a:t>webSocket</a:t>
            </a:r>
            <a:r>
              <a:rPr lang="en-US" sz="3200" dirty="0">
                <a:solidFill>
                  <a:srgbClr val="202122"/>
                </a:solidFill>
                <a:latin typeface="Arial" panose="020B0604020202020204" pitchFamily="34" charset="0"/>
              </a:rPr>
              <a:t> helper</a:t>
            </a:r>
            <a:endParaRPr lang="ru-RU" sz="32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r>
              <a:rPr lang="ru-RU" sz="3200" dirty="0">
                <a:solidFill>
                  <a:srgbClr val="202122"/>
                </a:solidFill>
                <a:latin typeface="Arial" panose="020B0604020202020204" pitchFamily="34" charset="0"/>
              </a:rPr>
              <a:t>	</a:t>
            </a:r>
            <a:r>
              <a:rPr lang="en-US" sz="3200" dirty="0" err="1">
                <a:solidFill>
                  <a:srgbClr val="202122"/>
                </a:solidFill>
                <a:latin typeface="Arial" panose="020B0604020202020204" pitchFamily="34" charset="0"/>
              </a:rPr>
              <a:t>mq</a:t>
            </a:r>
            <a:r>
              <a:rPr lang="en-US" sz="3200" dirty="0">
                <a:solidFill>
                  <a:srgbClr val="202122"/>
                </a:solidFill>
                <a:latin typeface="Arial" panose="020B0604020202020204" pitchFamily="34" charset="0"/>
              </a:rPr>
              <a:t> helper</a:t>
            </a:r>
          </a:p>
          <a:p>
            <a:r>
              <a:rPr lang="en-US" sz="3200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	mock helper</a:t>
            </a:r>
            <a:endParaRPr lang="ru-RU" sz="3200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endParaRPr lang="ru-RU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2721</TotalTime>
  <Words>350</Words>
  <Application>Microsoft Office PowerPoint</Application>
  <PresentationFormat>Широкоэкранный</PresentationFormat>
  <Paragraphs>79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10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6" baseType="lpstr">
      <vt:lpstr>Arial</vt:lpstr>
      <vt:lpstr>Fira Sans</vt:lpstr>
      <vt:lpstr>Open Sans</vt:lpstr>
      <vt:lpstr>Ubuntu</vt:lpstr>
      <vt:lpstr>Noto Sans Symbols</vt:lpstr>
      <vt:lpstr>Avenir</vt:lpstr>
      <vt:lpstr>Calibri</vt:lpstr>
      <vt:lpstr>Times New Roman</vt:lpstr>
      <vt:lpstr>-apple-system</vt:lpstr>
      <vt:lpstr>Roboto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API-helpers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2751</cp:lastModifiedBy>
  <cp:revision>83</cp:revision>
  <dcterms:modified xsi:type="dcterms:W3CDTF">2022-08-26T19:06:54Z</dcterms:modified>
</cp:coreProperties>
</file>